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1863" y="2636912"/>
            <a:ext cx="6400800" cy="2232248"/>
          </a:xfrm>
        </p:spPr>
        <p:txBody>
          <a:bodyPr>
            <a:normAutofit fontScale="92500" lnSpcReduction="10000"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ÁKR. ÉS AZ ÜGYÉSZI FELHÍVÁS, FELLÉPÉS </a:t>
            </a:r>
            <a:endParaRPr lang="hu-HU" sz="36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hu-HU" alt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hu-HU" alt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hu-H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Seereiner</a:t>
            </a:r>
            <a:r>
              <a:rPr lang="hu-HU" alt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Imre Alfonz </a:t>
            </a:r>
            <a:endParaRPr lang="hu-HU" alt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PPKE JÁK c. egyetemi docens</a:t>
            </a: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</a:p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július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3312368"/>
          </a:xfrm>
        </p:spPr>
        <p:txBody>
          <a:bodyPr/>
          <a:lstStyle/>
          <a:p>
            <a:pPr algn="ctr"/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000" dirty="0"/>
              <a:t>SOK SIKERT KÍVÁNOK </a:t>
            </a:r>
            <a:br>
              <a:rPr lang="hu-HU" sz="2000" dirty="0"/>
            </a:br>
            <a:r>
              <a:rPr lang="hu-HU" sz="2000" dirty="0"/>
              <a:t>AZ ÁKR.  ÉS AZ ÜTV. </a:t>
            </a:r>
            <a:r>
              <a:rPr lang="hu-HU" sz="2000" dirty="0" smtClean="0"/>
              <a:t>ALKALMAZÁSÁHOZ!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600" dirty="0"/>
              <a:t>dr. </a:t>
            </a:r>
            <a:r>
              <a:rPr lang="hu-HU" sz="1600" dirty="0" err="1"/>
              <a:t>Seereiner</a:t>
            </a:r>
            <a:r>
              <a:rPr lang="hu-HU" sz="1600" dirty="0"/>
              <a:t> Imre Alfonz </a:t>
            </a:r>
            <a:r>
              <a:rPr lang="hu-HU" sz="1800" dirty="0"/>
              <a:t/>
            </a:r>
            <a:br>
              <a:rPr lang="hu-HU" sz="180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„Jogorvoslás”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(Jogsérelem orvoslása kérelemre + hivatalból)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Kérelemre induló jogorvoslati eljárások                                      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fellebbezési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eljárás,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közigazgatási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per.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Alapja: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Alaptörvény XXCIII. cikk (7)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 -  Jogorvoslathoz való jog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Hivatalból induló jogorvoslati eljárások 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döntés módosítása  vagy visszavonása a hatóság saját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hatáskörében,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felügyeleti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eljárás,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ügyészi felhívás és fellépés nyomán indított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eljárás.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Alapja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Alaptörvény B cikk (1)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 -  Jogállamiság (jogbiztonság)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568952" cy="926976"/>
          </a:xfrm>
        </p:spPr>
        <p:txBody>
          <a:bodyPr/>
          <a:lstStyle/>
          <a:p>
            <a:r>
              <a:rPr lang="hu-HU" sz="2800" dirty="0"/>
              <a:t>A két rendszer összehasonlítása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91806"/>
              </p:ext>
            </p:extLst>
          </p:nvPr>
        </p:nvGraphicFramePr>
        <p:xfrm>
          <a:off x="1704020" y="1814863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724606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34702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Kérelemre induló jogorvoslati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eljárások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Hivatalból induló jogorvoslati eljárások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4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ügyfél jogának védelmét szolgálja 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döntés törvényességét szolgálja 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2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ügyféli aktivitást feltételez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ügyfél passzivitása mellett, akarata ellenére is folytatható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5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sértett fél jogosultsága a hatósággal szemben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előtérben a jog által védett közérdek áll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5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szubjektív, alanyi jogvédelem 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objektív, tárgyi jogvédelem 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7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kasszációs</a:t>
                      </a:r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hu-H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reformatórius</a:t>
                      </a:r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jogkör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kasszációs</a:t>
                      </a:r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hu-H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reformatórius</a:t>
                      </a:r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jogkör</a:t>
                      </a:r>
                    </a:p>
                    <a:p>
                      <a:pPr algn="ctr"/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8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2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Az ügyészi szerep módosulása</a:t>
            </a:r>
            <a:br>
              <a:rPr lang="hu-HU" sz="2800" dirty="0"/>
            </a:br>
            <a:r>
              <a:rPr lang="hu-HU" sz="2800" dirty="0"/>
              <a:t>(2012. január 1-jétől)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5803" y="1844824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Köztársaság Alkotmánya  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§ (1)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„…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ügyészség gondoskodik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természetes személyek, a jogi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személyek, 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jogi személyiséggel nem rendelkező szervezetek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jogainak védelméről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 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Magyarország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Alaptörvénye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cikk (1)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„A legfőbb ügyész és az ügyészség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igazságszolgáltatás       közreműködőjeként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  büntetőigényét érvényesíti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(…)” 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Új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ügyészségi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(2011. évi CLXIII.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törvény)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§  (2)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„ Az ügyészség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közérdek védelme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érdekében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közreműködik annak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biztosításában, hogy mindenki betartsa a törvényeket. 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jogszabályok megsértése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– törvényben maghatározott esetekben és módon –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fellép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törvényesség érdekében.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Az ügyészség közérdekvédelmi feladatai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5803" y="1844824"/>
            <a:ext cx="84249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ügyészségnek e törvényben nem szabályozott, az igazságszolgáltatás közreműködőjeként gyakorolt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büntetőjogon kívüli közérdekű feladat- és hatásköréről külön törvények rendelkeznek.”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26.§ (1)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első mondat) 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ügyész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közérdekvédelmi hatásköreit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törvénysértés kiküszöbölése érdekében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bírósági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peres és nemperes eljárások megindításával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(perindítási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hatósági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eljárások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kezdeményezésével,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jogorvoslat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előterjesztésével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gyakorolja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(együtt: fellépés). 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26. § (1)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második mondat)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3/2012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(I./6.)  LÜ  utasítás  az ügyészség közérdekvédelmi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feladatairól.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9001000" cy="926976"/>
          </a:xfrm>
        </p:spPr>
        <p:txBody>
          <a:bodyPr/>
          <a:lstStyle/>
          <a:p>
            <a:r>
              <a:rPr lang="hu-HU" sz="2800" dirty="0"/>
              <a:t>A hatósági eljárásokhoz kapcsolódó </a:t>
            </a:r>
            <a:br>
              <a:rPr lang="hu-HU" sz="2800" dirty="0"/>
            </a:br>
            <a:r>
              <a:rPr lang="hu-HU" sz="2800" dirty="0"/>
              <a:t>ügyészi feladatok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5803" y="1700808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ügyész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ellenőrzi a közigazgatási hatóságok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valamint a bíróságon kívüli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jogalkalmazó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szervek által hozott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egyedi, bíróság által felül nem bírált jogerős vagy végrehajtható döntések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valamint hatósági intézkedések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törvényességét.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29. § (1)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)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másképp nem rendelkezik, az ügyész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közigazgatási hatósági döntés érdemére kiható törvénysértés esetén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jogerőre emelkedéstől vagy a végrehajtás elrendelésétől számított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legfeljebb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 belül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kötelezettséget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megállapító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jogot elvonó vagy korlátozó döntés esetén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végrehajtáshoz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jog elévüléséig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követelés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biztosítását vagy dolog zárlatát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elrendelő döntéssel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szemben mindaddig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amíg ez az állapot fennáll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algn="just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felhívással él a törvénysértés megszüntetése érdekében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29. § (2)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9001000" cy="926976"/>
          </a:xfrm>
        </p:spPr>
        <p:txBody>
          <a:bodyPr/>
          <a:lstStyle/>
          <a:p>
            <a:r>
              <a:rPr lang="hu-HU" sz="2800" dirty="0"/>
              <a:t>Az ügyészi felhívás I. 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988840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ügyész - törvény eltérő rendelkezésének hiányában - intézkedésének megalapozása érdekében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hivatalból vizsgálatot folytat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a tudomására jutott adat vagy más körülmény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megalapozottan súlyos törvénysértésre,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mulasztásra vagy törvénysértő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állapotra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továbbiakban együtt: törvénysértés) utal.”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26. § (2)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Azokban az ügyekben, amelyekben az ügyész fellép, és az ellenérdekű fél a fellépésre okot adó körülményt saját maga is orvosolni tudja,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ügyész a fellépését megelőzően önkéntes teljesítésre történő felhívással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továbbiakban: felhívás)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élhet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amelyben 60 napon belüli határidő tűzésével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indítványozza a törvénysértés megszüntetését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26. § (3) bekezdés első mondat)</a:t>
            </a: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9001000" cy="926976"/>
          </a:xfrm>
        </p:spPr>
        <p:txBody>
          <a:bodyPr/>
          <a:lstStyle/>
          <a:p>
            <a:r>
              <a:rPr lang="hu-HU" sz="2800" dirty="0"/>
              <a:t>Az ügyészi felhívás </a:t>
            </a:r>
            <a:r>
              <a:rPr lang="hu-HU" sz="2800" dirty="0" smtClean="0"/>
              <a:t>II.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91683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ügyész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felhívásban indítványozhatja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törvénysértő döntés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végrehajtásának felfüggesztését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felhívás címzettje a végrehajtást a döntéséig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köteles azonnal felfüggeszteni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erről az ügyészt egyidejűleg tájékoztatni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29. § (3)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ügyész a felhívását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az ügyben eljáró szerv felügyeleti szervéhez nyújtja be, vagy  </a:t>
            </a:r>
          </a:p>
          <a:p>
            <a:pPr lvl="1"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döntést hozó szervhez nyújtja  be, ha     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döntést hozó szervnek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felügyeleti szerve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felügyeleti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  a  Kormány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ügyben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felügyeleti intézkedés jogszabály alapján kizárt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29. § (4) 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9001000" cy="926976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ügyészi felhívás és fellépés III. 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213285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ügyész az ügyészségről szóló törvény alapján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felhívással él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sikertelen felhívás esetén fellép, a hatóság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ügyész által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kifogásolt döntését korlátozás nélkül módosíthatja,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(megváltoztathatja), illetve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visszavonhatja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(megsemmisítheti),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is, ha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közigazgatási hatósági eljárásra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jogszabály ezt egyébként korlátozza, vagy nem teszi lehetővé.”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122.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§)</a:t>
            </a:r>
          </a:p>
          <a:p>
            <a:pPr algn="just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felhívás eredménytelensége esetén az ügyész az alapügyben hozott jogerős döntést támadhatja meg bíróság előtt.”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29. § (5) 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853</Words>
  <Application>Microsoft Office PowerPoint</Application>
  <PresentationFormat>Diavetítés a képernyőre (4:3 oldalarány)</PresentationFormat>
  <Paragraphs>82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Office-téma</vt:lpstr>
      <vt:lpstr>KÖFOP-2.1.1-VEKOP-15- 2016-00001  A közszolgáltatás komplex kompetencia, életpálya-program és oktatás technológiai fejlesztése</vt:lpstr>
      <vt:lpstr>„Jogorvoslás”</vt:lpstr>
      <vt:lpstr>A két rendszer összehasonlítása</vt:lpstr>
      <vt:lpstr>Az ügyészi szerep módosulása (2012. január 1-jétől) </vt:lpstr>
      <vt:lpstr>Az ügyészség közérdekvédelmi feladatai</vt:lpstr>
      <vt:lpstr>A hatósági eljárásokhoz kapcsolódó  ügyészi feladatok </vt:lpstr>
      <vt:lpstr>Az ügyészi felhívás I.   </vt:lpstr>
      <vt:lpstr>Az ügyészi felhívás II.   </vt:lpstr>
      <vt:lpstr>Az ügyészi felhívás és fellépés III.    </vt:lpstr>
      <vt:lpstr>KÖSZÖNÖM  A FIGYELMET!  SOK SIKERT KÍVÁNOK  AZ ÁKR.  ÉS AZ ÜTV. ALKALMAZÁSÁHOZ!     dr. Seereiner Imre Alfonz  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Boros Anita</cp:lastModifiedBy>
  <cp:revision>52</cp:revision>
  <dcterms:created xsi:type="dcterms:W3CDTF">2014-03-03T11:13:53Z</dcterms:created>
  <dcterms:modified xsi:type="dcterms:W3CDTF">2018-06-28T09:45:36Z</dcterms:modified>
</cp:coreProperties>
</file>